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3" r:id="rId5"/>
    <p:sldId id="259" r:id="rId6"/>
    <p:sldId id="261" r:id="rId7"/>
    <p:sldId id="265" r:id="rId8"/>
    <p:sldId id="266"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6" d="100"/>
          <a:sy n="66" d="100"/>
        </p:scale>
        <p:origin x="-150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4D3C4B13-4152-47C6-995E-29505481988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3C4B13-4152-47C6-995E-29505481988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3C4B13-4152-47C6-995E-29505481988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64EFBD-E156-43CB-ACB4-338355640684}"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4D3C4B13-4152-47C6-995E-295054819888}"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64EFBD-E156-43CB-ACB4-338355640684}" type="datetimeFigureOut">
              <a:rPr lang="ar-IQ" smtClean="0"/>
              <a:pPr/>
              <a:t>18/04/1440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3C4B13-4152-47C6-995E-295054819888}"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thoughtco.com/endoplasmic-reticulum-373365" TargetMode="External"/><Relationship Id="rId13" Type="http://schemas.openxmlformats.org/officeDocument/2006/relationships/hyperlink" Target="https://www.thoughtco.com/facts-about-chromosomes-373553" TargetMode="External"/><Relationship Id="rId3" Type="http://schemas.openxmlformats.org/officeDocument/2006/relationships/hyperlink" Target="https://www.thoughtco.com/cell-wall-373613" TargetMode="External"/><Relationship Id="rId7" Type="http://schemas.openxmlformats.org/officeDocument/2006/relationships/hyperlink" Target="https://www.thoughtco.com/cytoskeleton-anatomy-373358" TargetMode="External"/><Relationship Id="rId12" Type="http://schemas.openxmlformats.org/officeDocument/2006/relationships/hyperlink" Target="https://www.thoughtco.com/microtubules-373545" TargetMode="External"/><Relationship Id="rId17" Type="http://schemas.openxmlformats.org/officeDocument/2006/relationships/hyperlink" Target="https://www.thoughtco.com/cellular-respiration-process-373396" TargetMode="External"/><Relationship Id="rId2" Type="http://schemas.openxmlformats.org/officeDocument/2006/relationships/hyperlink" Target="https://www.thoughtco.com/cell-membrane-373364" TargetMode="External"/><Relationship Id="rId16" Type="http://schemas.openxmlformats.org/officeDocument/2006/relationships/hyperlink" Target="https://www.thoughtco.com/mitochondria-defined-373367" TargetMode="External"/><Relationship Id="rId1" Type="http://schemas.openxmlformats.org/officeDocument/2006/relationships/slideLayout" Target="../slideLayouts/slideLayout1.xml"/><Relationship Id="rId6" Type="http://schemas.openxmlformats.org/officeDocument/2006/relationships/hyperlink" Target="https://www.thoughtco.com/cytoplasm-defined-373301" TargetMode="External"/><Relationship Id="rId11" Type="http://schemas.openxmlformats.org/officeDocument/2006/relationships/hyperlink" Target="https://www.thoughtco.com/golgi-apparatus-meaning-373366" TargetMode="External"/><Relationship Id="rId5" Type="http://schemas.openxmlformats.org/officeDocument/2006/relationships/hyperlink" Target="https://www.thoughtco.com/photosynthesis-373604" TargetMode="External"/><Relationship Id="rId15" Type="http://schemas.openxmlformats.org/officeDocument/2006/relationships/hyperlink" Target="https://www.thoughtco.com/stages-of-meiosis-373512" TargetMode="External"/><Relationship Id="rId10" Type="http://schemas.openxmlformats.org/officeDocument/2006/relationships/hyperlink" Target="https://www.thoughtco.com/lipids-373560" TargetMode="External"/><Relationship Id="rId4" Type="http://schemas.openxmlformats.org/officeDocument/2006/relationships/hyperlink" Target="https://www.thoughtco.com/chloroplast-373614" TargetMode="External"/><Relationship Id="rId9" Type="http://schemas.openxmlformats.org/officeDocument/2006/relationships/hyperlink" Target="https://www.thoughtco.com/proteins-373564" TargetMode="External"/><Relationship Id="rId14" Type="http://schemas.openxmlformats.org/officeDocument/2006/relationships/hyperlink" Target="https://www.thoughtco.com/stages-of-mitosis-373534"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thoughtco.com/ribosomes-meaning-373363" TargetMode="External"/><Relationship Id="rId3" Type="http://schemas.openxmlformats.org/officeDocument/2006/relationships/hyperlink" Target="https://www.thoughtco.com/dna-373454" TargetMode="External"/><Relationship Id="rId7" Type="http://schemas.openxmlformats.org/officeDocument/2006/relationships/hyperlink" Target="http://www2.mcdaniel.edu/Biology/botf99/photodark/photorespiration.htm" TargetMode="External"/><Relationship Id="rId2" Type="http://schemas.openxmlformats.org/officeDocument/2006/relationships/hyperlink" Target="https://www.thoughtco.com/the-cell-nucleus-373362" TargetMode="External"/><Relationship Id="rId1" Type="http://schemas.openxmlformats.org/officeDocument/2006/relationships/slideLayout" Target="../slideLayouts/slideLayout1.xml"/><Relationship Id="rId6" Type="http://schemas.openxmlformats.org/officeDocument/2006/relationships/hyperlink" Target="https://www.thoughtco.com/journey-into-the-cell-peroxisomes-373360" TargetMode="External"/><Relationship Id="rId5" Type="http://schemas.openxmlformats.org/officeDocument/2006/relationships/hyperlink" Target="https://www.thoughtco.com/proteins-373564" TargetMode="External"/><Relationship Id="rId10" Type="http://schemas.openxmlformats.org/officeDocument/2006/relationships/hyperlink" Target="https://www.thoughtco.com/vacuole-organelle-373617" TargetMode="External"/><Relationship Id="rId4" Type="http://schemas.openxmlformats.org/officeDocument/2006/relationships/hyperlink" Target="https://www.thoughtco.com/nucleic-acids-373552" TargetMode="External"/><Relationship Id="rId9" Type="http://schemas.openxmlformats.org/officeDocument/2006/relationships/hyperlink" Target="https://www.thoughtco.com/rna-373565"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iffen.com/difference/DNA_vs_RNA" TargetMode="External"/><Relationship Id="rId2" Type="http://schemas.openxmlformats.org/officeDocument/2006/relationships/hyperlink" Target="https://www.diffen.com/difference/Archaea_vs_Bacteria"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357166"/>
            <a:ext cx="8715436" cy="6286544"/>
          </a:xfrm>
          <a:solidFill>
            <a:srgbClr val="7030A0"/>
          </a:solidFill>
        </p:spPr>
        <p:style>
          <a:lnRef idx="3">
            <a:schemeClr val="lt1"/>
          </a:lnRef>
          <a:fillRef idx="1">
            <a:schemeClr val="accent3"/>
          </a:fillRef>
          <a:effectRef idx="1">
            <a:schemeClr val="accent3"/>
          </a:effectRef>
          <a:fontRef idx="minor">
            <a:schemeClr val="lt1"/>
          </a:fontRef>
        </p:style>
        <p:txBody>
          <a:bodyPr>
            <a:normAutofit fontScale="25000" lnSpcReduction="20000"/>
          </a:bodyPr>
          <a:lstStyle/>
          <a:p>
            <a:pPr algn="l" rtl="0" fontAlgn="base"/>
            <a:r>
              <a:rPr lang="en-US" sz="7400" b="1" dirty="0" smtClean="0"/>
              <a:t>Quiz </a:t>
            </a:r>
            <a:r>
              <a:rPr lang="en-US" sz="8000" b="1" dirty="0" smtClean="0"/>
              <a:t>( Question</a:t>
            </a:r>
            <a:r>
              <a:rPr lang="en-US" sz="7400" b="1" dirty="0" smtClean="0"/>
              <a:t> and </a:t>
            </a:r>
            <a:r>
              <a:rPr lang="en-US" sz="8000" b="1" dirty="0" smtClean="0"/>
              <a:t>Answer)</a:t>
            </a:r>
            <a:endParaRPr lang="en-US" sz="7400" dirty="0"/>
          </a:p>
          <a:p>
            <a:pPr algn="l" rtl="0" fontAlgn="base"/>
            <a:r>
              <a:rPr lang="en-US" sz="4900" b="1" dirty="0" smtClean="0">
                <a:cs typeface="+mj-cs"/>
              </a:rPr>
              <a:t>1. Which </a:t>
            </a:r>
            <a:r>
              <a:rPr lang="en-US" sz="4900" b="1" dirty="0">
                <a:cs typeface="+mj-cs"/>
              </a:rPr>
              <a:t>of these are found in plant cells, but not in animal cells?</a:t>
            </a:r>
            <a:br>
              <a:rPr lang="en-US" sz="4900" b="1" dirty="0">
                <a:cs typeface="+mj-cs"/>
              </a:rPr>
            </a:br>
            <a:r>
              <a:rPr lang="en-US" sz="4900" b="1" dirty="0">
                <a:cs typeface="+mj-cs"/>
              </a:rPr>
              <a:t>A. Central vacuole</a:t>
            </a:r>
            <a:br>
              <a:rPr lang="en-US" sz="4900" b="1" dirty="0">
                <a:cs typeface="+mj-cs"/>
              </a:rPr>
            </a:br>
            <a:r>
              <a:rPr lang="en-US" sz="4900" b="1" dirty="0">
                <a:cs typeface="+mj-cs"/>
              </a:rPr>
              <a:t>B. Chloroplasts</a:t>
            </a:r>
            <a:br>
              <a:rPr lang="en-US" sz="4900" b="1" dirty="0">
                <a:cs typeface="+mj-cs"/>
              </a:rPr>
            </a:br>
            <a:r>
              <a:rPr lang="en-US" sz="4900" b="1" dirty="0">
                <a:cs typeface="+mj-cs"/>
              </a:rPr>
              <a:t>C. Cell wall</a:t>
            </a:r>
            <a:br>
              <a:rPr lang="en-US" sz="4900" b="1" dirty="0">
                <a:cs typeface="+mj-cs"/>
              </a:rPr>
            </a:br>
            <a:r>
              <a:rPr lang="en-US" sz="4900" b="1" dirty="0">
                <a:cs typeface="+mj-cs"/>
              </a:rPr>
              <a:t>D. All of the </a:t>
            </a:r>
            <a:r>
              <a:rPr lang="en-US" sz="4900" b="1" dirty="0" smtClean="0">
                <a:cs typeface="+mj-cs"/>
              </a:rPr>
              <a:t>above</a:t>
            </a:r>
            <a:r>
              <a:rPr lang="en-US" sz="4900" b="1" dirty="0">
                <a:cs typeface="+mj-cs"/>
              </a:rPr>
              <a:t> </a:t>
            </a:r>
            <a:endParaRPr lang="en-US" sz="4900" b="1" dirty="0" smtClean="0">
              <a:cs typeface="+mj-cs"/>
            </a:endParaRPr>
          </a:p>
          <a:p>
            <a:pPr algn="l" rtl="0" fontAlgn="base"/>
            <a:endParaRPr lang="en-US" sz="4900" b="1" dirty="0">
              <a:cs typeface="+mj-cs"/>
            </a:endParaRPr>
          </a:p>
          <a:p>
            <a:pPr algn="l" rtl="0" fontAlgn="base"/>
            <a:r>
              <a:rPr lang="en-US" sz="4900" b="1" dirty="0" smtClean="0"/>
              <a:t>Answer to Question 1</a:t>
            </a:r>
            <a:r>
              <a:rPr lang="en-US" sz="4900" b="1" dirty="0" smtClean="0">
                <a:cs typeface="+mj-cs"/>
              </a:rPr>
              <a:t>D</a:t>
            </a:r>
            <a:r>
              <a:rPr lang="en-US" sz="4900" b="1" dirty="0">
                <a:cs typeface="+mj-cs"/>
              </a:rPr>
              <a:t> is correct. Animal cells can have vacuoles, but they do not have the large central vacuole that plant cells have. While plant cells have a cell wall and a cell membrane, animal cells only have a cell </a:t>
            </a:r>
            <a:r>
              <a:rPr lang="en-US" sz="4900" b="1" dirty="0" smtClean="0">
                <a:cs typeface="+mj-cs"/>
              </a:rPr>
              <a:t>membrane</a:t>
            </a:r>
          </a:p>
          <a:p>
            <a:pPr algn="l" rtl="0" fontAlgn="base"/>
            <a:endParaRPr lang="en-US" sz="4900" b="1" dirty="0">
              <a:cs typeface="+mj-cs"/>
            </a:endParaRPr>
          </a:p>
          <a:p>
            <a:pPr algn="l" rtl="0" fontAlgn="base"/>
            <a:r>
              <a:rPr lang="en-US" sz="4900" b="1" dirty="0">
                <a:cs typeface="+mj-cs"/>
              </a:rPr>
              <a:t>.2. What molecule is mainly found in plant cell walls, but not in the cell walls of other organisms?</a:t>
            </a:r>
          </a:p>
          <a:p>
            <a:pPr algn="l" rtl="0" fontAlgn="base"/>
            <a:r>
              <a:rPr lang="en-US" sz="4900" b="1" dirty="0">
                <a:cs typeface="+mj-cs"/>
              </a:rPr>
              <a:t>A. Cellulose</a:t>
            </a:r>
            <a:br>
              <a:rPr lang="en-US" sz="4900" b="1" dirty="0">
                <a:cs typeface="+mj-cs"/>
              </a:rPr>
            </a:br>
            <a:r>
              <a:rPr lang="en-US" sz="4900" b="1" dirty="0">
                <a:cs typeface="+mj-cs"/>
              </a:rPr>
              <a:t>B. Chitin</a:t>
            </a:r>
            <a:br>
              <a:rPr lang="en-US" sz="4900" b="1" dirty="0">
                <a:cs typeface="+mj-cs"/>
              </a:rPr>
            </a:br>
            <a:r>
              <a:rPr lang="en-US" sz="4900" b="1" dirty="0">
                <a:cs typeface="+mj-cs"/>
              </a:rPr>
              <a:t>C. Peptidoglycan</a:t>
            </a:r>
            <a:br>
              <a:rPr lang="en-US" sz="4900" b="1" dirty="0">
                <a:cs typeface="+mj-cs"/>
              </a:rPr>
            </a:br>
            <a:r>
              <a:rPr lang="en-US" sz="4900" b="1" dirty="0">
                <a:cs typeface="+mj-cs"/>
              </a:rPr>
              <a:t>D. </a:t>
            </a:r>
            <a:r>
              <a:rPr lang="en-US" sz="4900" b="1" dirty="0" err="1" smtClean="0">
                <a:cs typeface="+mj-cs"/>
              </a:rPr>
              <a:t>Phospholipid</a:t>
            </a:r>
            <a:endParaRPr lang="en-US" sz="4900" b="1" dirty="0" smtClean="0">
              <a:cs typeface="+mj-cs"/>
            </a:endParaRPr>
          </a:p>
          <a:p>
            <a:pPr algn="l" rtl="0" fontAlgn="base"/>
            <a:endParaRPr lang="en-US" sz="4900" b="1" dirty="0">
              <a:solidFill>
                <a:srgbClr val="00B0F0"/>
              </a:solidFill>
              <a:cs typeface="+mj-cs"/>
            </a:endParaRPr>
          </a:p>
          <a:p>
            <a:pPr algn="l" rtl="0" fontAlgn="base"/>
            <a:r>
              <a:rPr lang="en-US" sz="4900" b="1" dirty="0">
                <a:cs typeface="+mj-cs"/>
              </a:rPr>
              <a:t>Answer to Question 2  A is correct. Cellulose is found in plant cell walls, chitin is in fungi cell walls, and peptidoglycan is in bacteria cell walls. Phospholipids are found in the cell membrane.</a:t>
            </a:r>
          </a:p>
          <a:p>
            <a:pPr algn="l" rtl="0" fontAlgn="base"/>
            <a:r>
              <a:rPr lang="en-US" sz="4900" b="1" dirty="0">
                <a:cs typeface="+mj-cs"/>
              </a:rPr>
              <a:t>3. Plant cells far best in _______ solutions.</a:t>
            </a:r>
            <a:br>
              <a:rPr lang="en-US" sz="4900" b="1" dirty="0">
                <a:cs typeface="+mj-cs"/>
              </a:rPr>
            </a:br>
            <a:r>
              <a:rPr lang="en-US" sz="4900" b="1" dirty="0">
                <a:cs typeface="+mj-cs"/>
              </a:rPr>
              <a:t>A. Hypertonic</a:t>
            </a:r>
            <a:br>
              <a:rPr lang="en-US" sz="4900" b="1" dirty="0">
                <a:cs typeface="+mj-cs"/>
              </a:rPr>
            </a:br>
            <a:r>
              <a:rPr lang="en-US" sz="4900" b="1" dirty="0">
                <a:cs typeface="+mj-cs"/>
              </a:rPr>
              <a:t>B. Isotonic</a:t>
            </a:r>
            <a:br>
              <a:rPr lang="en-US" sz="4900" b="1" dirty="0">
                <a:cs typeface="+mj-cs"/>
              </a:rPr>
            </a:br>
            <a:r>
              <a:rPr lang="en-US" sz="4900" b="1" dirty="0">
                <a:cs typeface="+mj-cs"/>
              </a:rPr>
              <a:t>C. </a:t>
            </a:r>
            <a:r>
              <a:rPr lang="en-US" sz="4900" b="1" dirty="0" smtClean="0">
                <a:cs typeface="+mj-cs"/>
              </a:rPr>
              <a:t>Hypotonic</a:t>
            </a:r>
          </a:p>
          <a:p>
            <a:pPr algn="l" rtl="0" fontAlgn="base"/>
            <a:endParaRPr lang="en-US" sz="4900" b="1" dirty="0">
              <a:cs typeface="+mj-cs"/>
            </a:endParaRPr>
          </a:p>
          <a:p>
            <a:pPr algn="l" rtl="0" fontAlgn="base"/>
            <a:r>
              <a:rPr lang="en-US" sz="4900" b="1" dirty="0">
                <a:cs typeface="+mj-cs"/>
              </a:rPr>
              <a:t>Answer to Question3 C is correct. Plant cells do best when they can take in a lot of water and maintain high turgidity. They do so in hypotonic solutions, where there is a higher concentration of water outside the cell. The water rushes into the cell through osmosis. In isotonic solutions, plants wilt, and in hypertonic solutions, plant cells lose a lot of water and may die.</a:t>
            </a:r>
          </a:p>
          <a:p>
            <a:pPr algn="l"/>
            <a:endParaRPr lang="ar-IQ" sz="4900" b="1" dirty="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85728"/>
            <a:ext cx="8643998" cy="6357982"/>
          </a:xfrm>
        </p:spPr>
        <p:txBody>
          <a:bodyPr>
            <a:normAutofit lnSpcReduction="10000"/>
          </a:bodyPr>
          <a:lstStyle/>
          <a:p>
            <a:pPr rtl="0"/>
            <a:r>
              <a:rPr lang="en-US" sz="1800" b="1" dirty="0" smtClean="0"/>
              <a:t>Question : 2</a:t>
            </a:r>
          </a:p>
          <a:p>
            <a:pPr rtl="0"/>
            <a:r>
              <a:rPr lang="en-US" sz="1800" b="1" dirty="0" smtClean="0"/>
              <a:t>Structures and Organelles</a:t>
            </a:r>
          </a:p>
          <a:p>
            <a:pPr algn="l" rtl="0"/>
            <a:r>
              <a:rPr lang="en-US" sz="1600" b="1" dirty="0" smtClean="0"/>
              <a:t>The following are examples of structures and organelles that can be found in typical plant cells:</a:t>
            </a:r>
            <a:endParaRPr lang="en-US" sz="1600" dirty="0" smtClean="0"/>
          </a:p>
          <a:p>
            <a:pPr lvl="0" algn="l" rtl="0"/>
            <a:r>
              <a:rPr lang="en-US" sz="1600" b="1" dirty="0" smtClean="0">
                <a:hlinkClick r:id="rId2"/>
              </a:rPr>
              <a:t>Cell (Plasma) Membrane</a:t>
            </a:r>
            <a:r>
              <a:rPr lang="en-US" sz="1600" b="1" dirty="0" smtClean="0"/>
              <a:t> - a thin, semi-permeable membrane that surrounds the cytoplasm of a cell, enclosing its contents.</a:t>
            </a:r>
            <a:endParaRPr lang="en-US" sz="1600" dirty="0" smtClean="0"/>
          </a:p>
          <a:p>
            <a:pPr lvl="0" algn="l" rtl="0"/>
            <a:r>
              <a:rPr lang="en-US" sz="1600" b="1" dirty="0" smtClean="0">
                <a:hlinkClick r:id="rId3"/>
              </a:rPr>
              <a:t>Cell Wall</a:t>
            </a:r>
            <a:r>
              <a:rPr lang="en-US" sz="1600" b="1" dirty="0" smtClean="0"/>
              <a:t> - outer covering of the cell that protects the plant cell and gives it shape.</a:t>
            </a:r>
            <a:endParaRPr lang="en-US" sz="1600" dirty="0" smtClean="0"/>
          </a:p>
          <a:p>
            <a:pPr lvl="0" algn="l" rtl="0"/>
            <a:r>
              <a:rPr lang="en-US" sz="1600" b="1" dirty="0" smtClean="0">
                <a:hlinkClick r:id="rId4"/>
              </a:rPr>
              <a:t>Chloroplast</a:t>
            </a:r>
            <a:r>
              <a:rPr lang="en-US" sz="1600" b="1" dirty="0" smtClean="0"/>
              <a:t> - the sites of </a:t>
            </a:r>
            <a:r>
              <a:rPr lang="en-US" sz="1600" b="1" dirty="0" smtClean="0">
                <a:hlinkClick r:id="rId5"/>
              </a:rPr>
              <a:t>photosynthesis</a:t>
            </a:r>
            <a:r>
              <a:rPr lang="en-US" sz="1600" b="1" dirty="0" smtClean="0"/>
              <a:t> in a plant cell. They contain chlorophyll, a green pigment that absorbs energy from sunlight.</a:t>
            </a:r>
            <a:endParaRPr lang="en-US" sz="1600" dirty="0" smtClean="0"/>
          </a:p>
          <a:p>
            <a:pPr lvl="0" algn="l" rtl="0"/>
            <a:r>
              <a:rPr lang="en-US" sz="1600" b="1" dirty="0" smtClean="0">
                <a:hlinkClick r:id="rId6"/>
              </a:rPr>
              <a:t>Cytoplasm</a:t>
            </a:r>
            <a:r>
              <a:rPr lang="en-US" sz="1600" b="1" dirty="0" smtClean="0"/>
              <a:t> - gel-like substance within the cell membrane containing water, enzymes, salts, organelles, and various organic molecules.</a:t>
            </a:r>
            <a:endParaRPr lang="en-US" sz="1600" dirty="0" smtClean="0"/>
          </a:p>
          <a:p>
            <a:pPr lvl="0" algn="l" rtl="0"/>
            <a:r>
              <a:rPr lang="en-US" sz="1600" b="1" dirty="0" smtClean="0">
                <a:hlinkClick r:id="rId7"/>
              </a:rPr>
              <a:t>Cytoskeleton</a:t>
            </a:r>
            <a:r>
              <a:rPr lang="en-US" sz="1600" b="1" dirty="0" smtClean="0"/>
              <a:t> - a network of fibers throughout the cytoplasm that helps the cell maintain its shape and gives support to the cell.</a:t>
            </a:r>
            <a:endParaRPr lang="en-US" sz="1600" dirty="0" smtClean="0"/>
          </a:p>
          <a:p>
            <a:pPr lvl="0" algn="l" rtl="0"/>
            <a:r>
              <a:rPr lang="en-US" sz="1600" b="1" dirty="0" smtClean="0">
                <a:hlinkClick r:id="rId8"/>
              </a:rPr>
              <a:t>Endoplasmic Reticulum (ER)</a:t>
            </a:r>
            <a:r>
              <a:rPr lang="en-US" sz="1600" b="1" dirty="0" smtClean="0"/>
              <a:t> - extensive network of membranes composed of both regions with </a:t>
            </a:r>
            <a:r>
              <a:rPr lang="en-US" sz="1600" b="1" dirty="0" err="1" smtClean="0"/>
              <a:t>ribosomes</a:t>
            </a:r>
            <a:r>
              <a:rPr lang="en-US" sz="1600" b="1" dirty="0" smtClean="0"/>
              <a:t> (rough ER) and regions without </a:t>
            </a:r>
            <a:r>
              <a:rPr lang="en-US" sz="1600" b="1" dirty="0" err="1" smtClean="0"/>
              <a:t>ribosomes</a:t>
            </a:r>
            <a:r>
              <a:rPr lang="en-US" sz="1600" b="1" dirty="0" smtClean="0"/>
              <a:t> (smooth ER). The ER synthesizes </a:t>
            </a:r>
            <a:r>
              <a:rPr lang="en-US" sz="1600" b="1" dirty="0" smtClean="0">
                <a:hlinkClick r:id="rId9"/>
              </a:rPr>
              <a:t>proteins</a:t>
            </a:r>
            <a:r>
              <a:rPr lang="en-US" sz="1600" b="1" dirty="0" smtClean="0"/>
              <a:t> and </a:t>
            </a:r>
            <a:r>
              <a:rPr lang="en-US" sz="1600" b="1" dirty="0" smtClean="0">
                <a:hlinkClick r:id="rId10"/>
              </a:rPr>
              <a:t>lipids</a:t>
            </a:r>
            <a:r>
              <a:rPr lang="en-US" sz="1600" b="1" dirty="0" smtClean="0"/>
              <a:t>.</a:t>
            </a:r>
            <a:endParaRPr lang="en-US" sz="1600" dirty="0" smtClean="0"/>
          </a:p>
          <a:p>
            <a:pPr lvl="0" algn="l" rtl="0"/>
            <a:r>
              <a:rPr lang="en-US" sz="1600" b="1" dirty="0" smtClean="0">
                <a:hlinkClick r:id="rId11"/>
              </a:rPr>
              <a:t>Golgi Complex</a:t>
            </a:r>
            <a:r>
              <a:rPr lang="en-US" sz="1600" b="1" dirty="0" smtClean="0"/>
              <a:t> - responsible for manufacturing, storing and shipping certain cellular products including proteins.</a:t>
            </a:r>
            <a:endParaRPr lang="en-US" sz="1600" dirty="0" smtClean="0"/>
          </a:p>
          <a:p>
            <a:pPr lvl="0" algn="l" rtl="0"/>
            <a:r>
              <a:rPr lang="en-US" sz="1600" b="1" dirty="0" smtClean="0">
                <a:hlinkClick r:id="rId12"/>
              </a:rPr>
              <a:t>Microtubules</a:t>
            </a:r>
            <a:r>
              <a:rPr lang="en-US" sz="1600" b="1" dirty="0" smtClean="0"/>
              <a:t> - hollow rods that function primarily to help support and shape the cell. They are important for </a:t>
            </a:r>
            <a:r>
              <a:rPr lang="en-US" sz="1600" b="1" dirty="0" smtClean="0">
                <a:hlinkClick r:id="rId13"/>
              </a:rPr>
              <a:t>chromosome</a:t>
            </a:r>
            <a:r>
              <a:rPr lang="en-US" sz="1600" b="1" dirty="0" smtClean="0"/>
              <a:t> movement in </a:t>
            </a:r>
            <a:r>
              <a:rPr lang="en-US" sz="1600" b="1" dirty="0" smtClean="0">
                <a:hlinkClick r:id="rId14"/>
              </a:rPr>
              <a:t>mitosis</a:t>
            </a:r>
            <a:r>
              <a:rPr lang="en-US" sz="1600" b="1" dirty="0" smtClean="0"/>
              <a:t> and </a:t>
            </a:r>
            <a:r>
              <a:rPr lang="en-US" sz="1600" b="1" dirty="0" smtClean="0">
                <a:hlinkClick r:id="rId15"/>
              </a:rPr>
              <a:t>meiosis</a:t>
            </a:r>
            <a:r>
              <a:rPr lang="en-US" sz="1600" b="1" dirty="0" smtClean="0"/>
              <a:t>, as well as </a:t>
            </a:r>
            <a:r>
              <a:rPr lang="en-US" sz="1600" b="1" dirty="0" err="1" smtClean="0"/>
              <a:t>cytosol</a:t>
            </a:r>
            <a:r>
              <a:rPr lang="en-US" sz="1600" b="1" dirty="0" smtClean="0"/>
              <a:t> movement within a cell.</a:t>
            </a:r>
            <a:endParaRPr lang="en-US" sz="1600" dirty="0" smtClean="0"/>
          </a:p>
          <a:p>
            <a:pPr lvl="0" algn="l" rtl="0"/>
            <a:r>
              <a:rPr lang="en-US" sz="1600" b="1" dirty="0" smtClean="0">
                <a:hlinkClick r:id="rId16"/>
              </a:rPr>
              <a:t>Mitochondria</a:t>
            </a:r>
            <a:r>
              <a:rPr lang="en-US" sz="1600" b="1" dirty="0" smtClean="0"/>
              <a:t> - these organelles generates energy for the cell by converting glucose (produced by photosynthesis) and oxygen to ATP. This process is known as </a:t>
            </a:r>
            <a:r>
              <a:rPr lang="en-US" sz="1600" b="1" dirty="0" smtClean="0">
                <a:hlinkClick r:id="rId17"/>
              </a:rPr>
              <a:t>respiration</a:t>
            </a:r>
            <a:r>
              <a:rPr lang="en-US" sz="1600" b="1" dirty="0" smtClean="0"/>
              <a:t>.</a:t>
            </a:r>
            <a:endParaRPr lang="en-US" sz="1600" dirty="0" smtClean="0"/>
          </a:p>
          <a:p>
            <a:pPr algn="l"/>
            <a:r>
              <a:rPr lang="en-US" sz="1400" dirty="0" smtClean="0"/>
              <a:t> </a:t>
            </a:r>
            <a:endParaRPr lang="ar-IQ"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1000108"/>
            <a:ext cx="8786874" cy="5572164"/>
          </a:xfrm>
        </p:spPr>
        <p:txBody>
          <a:bodyPr>
            <a:normAutofit fontScale="70000" lnSpcReduction="20000"/>
          </a:bodyPr>
          <a:lstStyle/>
          <a:p>
            <a:pPr lvl="0" algn="l" rtl="0"/>
            <a:r>
              <a:rPr lang="en-US" b="1" dirty="0" smtClean="0">
                <a:hlinkClick r:id="rId2"/>
              </a:rPr>
              <a:t>Nucleus</a:t>
            </a:r>
            <a:r>
              <a:rPr lang="en-US" b="1" dirty="0" smtClean="0"/>
              <a:t> - membrane bound structure that contains the cell's hereditary information (</a:t>
            </a:r>
            <a:r>
              <a:rPr lang="en-US" b="1" dirty="0" smtClean="0">
                <a:hlinkClick r:id="rId3"/>
              </a:rPr>
              <a:t>DNA</a:t>
            </a:r>
            <a:r>
              <a:rPr lang="en-US" b="1" dirty="0" smtClean="0"/>
              <a:t>).</a:t>
            </a:r>
            <a:endParaRPr lang="en-US" sz="2400" dirty="0" smtClean="0"/>
          </a:p>
          <a:p>
            <a:pPr lvl="1" algn="l" rtl="0"/>
            <a:r>
              <a:rPr lang="en-US" b="1" dirty="0" smtClean="0"/>
              <a:t>Nucleolus - structure within the nucleus that helps in the synthesis of </a:t>
            </a:r>
            <a:r>
              <a:rPr lang="en-US" b="1" dirty="0" err="1" smtClean="0"/>
              <a:t>ribosomes</a:t>
            </a:r>
            <a:r>
              <a:rPr lang="en-US" b="1" dirty="0" smtClean="0"/>
              <a:t>.</a:t>
            </a:r>
            <a:endParaRPr lang="en-US" sz="2000" dirty="0" smtClean="0"/>
          </a:p>
          <a:p>
            <a:pPr lvl="1" algn="l" rtl="0"/>
            <a:r>
              <a:rPr lang="en-US" b="1" dirty="0" err="1" smtClean="0"/>
              <a:t>Nucleopore</a:t>
            </a:r>
            <a:r>
              <a:rPr lang="en-US" b="1" dirty="0" smtClean="0"/>
              <a:t> - tiny hole within the nuclear membrane that allows </a:t>
            </a:r>
            <a:r>
              <a:rPr lang="en-US" b="1" dirty="0" smtClean="0">
                <a:hlinkClick r:id="rId4"/>
              </a:rPr>
              <a:t>nucleic acids</a:t>
            </a:r>
            <a:r>
              <a:rPr lang="en-US" b="1" dirty="0" smtClean="0"/>
              <a:t> and </a:t>
            </a:r>
            <a:r>
              <a:rPr lang="en-US" b="1" dirty="0" smtClean="0">
                <a:hlinkClick r:id="rId5"/>
              </a:rPr>
              <a:t>proteins</a:t>
            </a:r>
            <a:r>
              <a:rPr lang="en-US" b="1" dirty="0" smtClean="0"/>
              <a:t> to move into and out of the nucleus.</a:t>
            </a:r>
            <a:endParaRPr lang="en-US" sz="2000" dirty="0" smtClean="0"/>
          </a:p>
          <a:p>
            <a:pPr lvl="0" algn="l" rtl="0"/>
            <a:r>
              <a:rPr lang="en-US" b="1" dirty="0" err="1" smtClean="0">
                <a:hlinkClick r:id="rId6"/>
              </a:rPr>
              <a:t>Peroxisomes</a:t>
            </a:r>
            <a:r>
              <a:rPr lang="en-US" b="1" dirty="0" smtClean="0"/>
              <a:t> - tiny structures bound by a single membrane that contain enzymes that produce hydrogen peroxide as a by-product. These structures are involved in plant processes such as </a:t>
            </a:r>
            <a:r>
              <a:rPr lang="en-US" b="1" dirty="0" smtClean="0">
                <a:hlinkClick r:id="rId7"/>
              </a:rPr>
              <a:t>photorespiration</a:t>
            </a:r>
            <a:r>
              <a:rPr lang="en-US" b="1" dirty="0" smtClean="0"/>
              <a:t>.</a:t>
            </a:r>
            <a:endParaRPr lang="en-US" sz="2400" dirty="0" smtClean="0"/>
          </a:p>
          <a:p>
            <a:pPr lvl="0" algn="l" rtl="0"/>
            <a:r>
              <a:rPr lang="en-US" b="1" dirty="0" err="1" smtClean="0"/>
              <a:t>Plasmodesmata</a:t>
            </a:r>
            <a:r>
              <a:rPr lang="en-US" b="1" dirty="0" smtClean="0"/>
              <a:t> - pores or channels between plant cell walls that allow molecules and communication signals to pass between individual plant cells.</a:t>
            </a:r>
            <a:endParaRPr lang="en-US" sz="2400" dirty="0" smtClean="0"/>
          </a:p>
          <a:p>
            <a:pPr lvl="0" algn="l" rtl="0"/>
            <a:r>
              <a:rPr lang="en-US" b="1" dirty="0" err="1" smtClean="0">
                <a:hlinkClick r:id="rId8"/>
              </a:rPr>
              <a:t>Ribosomes</a:t>
            </a:r>
            <a:r>
              <a:rPr lang="en-US" b="1" dirty="0" smtClean="0"/>
              <a:t> - consisting of </a:t>
            </a:r>
            <a:r>
              <a:rPr lang="en-US" b="1" dirty="0" smtClean="0">
                <a:hlinkClick r:id="rId9"/>
              </a:rPr>
              <a:t>RNA</a:t>
            </a:r>
            <a:r>
              <a:rPr lang="en-US" b="1" dirty="0" smtClean="0"/>
              <a:t> and proteins, </a:t>
            </a:r>
            <a:r>
              <a:rPr lang="en-US" b="1" dirty="0" err="1" smtClean="0"/>
              <a:t>ribosomes</a:t>
            </a:r>
            <a:r>
              <a:rPr lang="en-US" b="1" dirty="0" smtClean="0"/>
              <a:t> are responsible for protein assembly. They can be found either attached to the rough ER or free in the cytoplasm.</a:t>
            </a:r>
            <a:endParaRPr lang="en-US" sz="2400" dirty="0" smtClean="0"/>
          </a:p>
          <a:p>
            <a:pPr lvl="0" algn="l" rtl="0"/>
            <a:r>
              <a:rPr lang="en-US" b="1" dirty="0" smtClean="0">
                <a:hlinkClick r:id="rId10"/>
              </a:rPr>
              <a:t>Vacuole</a:t>
            </a:r>
            <a:r>
              <a:rPr lang="en-US" b="1" dirty="0" smtClean="0"/>
              <a:t> - structure in a plant cell that provides support and participates in a variety of cellular functions including storage, detoxification, protection, and growth. When a plant cell matures, it typically contains one large liquid-filled vacuole.</a:t>
            </a:r>
            <a:endParaRPr lang="en-US" sz="2400" dirty="0" smtClean="0"/>
          </a:p>
          <a:p>
            <a:pPr algn="l" rtl="0"/>
            <a:r>
              <a:rPr lang="en-US" b="1" dirty="0" smtClean="0"/>
              <a:t> </a:t>
            </a:r>
            <a:endParaRPr lang="en-US" sz="2400" dirty="0" smtClean="0"/>
          </a:p>
          <a:p>
            <a:pPr algn="l" rtl="0"/>
            <a:r>
              <a:rPr lang="en-US" b="1" dirty="0" smtClean="0"/>
              <a:t> </a:t>
            </a:r>
            <a:endParaRPr lang="en-US" sz="2400" dirty="0" smtClean="0"/>
          </a:p>
          <a:p>
            <a:pPr algn="l" rtl="0"/>
            <a:r>
              <a:rPr lang="en-US" b="1" dirty="0" smtClean="0"/>
              <a:t> </a:t>
            </a:r>
            <a:endParaRPr lang="en-US" sz="2400" dirty="0" smtClean="0"/>
          </a:p>
          <a:p>
            <a:pPr algn="l" rtl="0"/>
            <a:r>
              <a:rPr lang="en-US" b="1" dirty="0" smtClean="0"/>
              <a:t> </a:t>
            </a:r>
            <a:endParaRPr lang="en-US" sz="2400" dirty="0" smtClean="0"/>
          </a:p>
          <a:p>
            <a:pPr algn="l"/>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1643074"/>
          </a:xfrm>
        </p:spPr>
        <p:txBody>
          <a:bodyPr>
            <a:normAutofit fontScale="90000"/>
          </a:bodyPr>
          <a:lstStyle/>
          <a:p>
            <a:pPr algn="l"/>
            <a:r>
              <a:rPr lang="en-US" sz="2700" dirty="0" smtClean="0"/>
              <a:t>The Study of  how plants function : includes carbon assimilation , translocation of nutrients , growth and development, reaction to environmental responses and stress .</a:t>
            </a:r>
            <a:r>
              <a:rPr lang="en-US" sz="4000" dirty="0" smtClean="0"/>
              <a:t/>
            </a:r>
            <a:br>
              <a:rPr lang="en-US" sz="4000" dirty="0" smtClean="0"/>
            </a:br>
            <a:endParaRPr lang="ar-IQ" dirty="0"/>
          </a:p>
        </p:txBody>
      </p:sp>
      <p:pic>
        <p:nvPicPr>
          <p:cNvPr id="4" name="عنصر نائب للمحتوى 3" descr="Chloroplast Anatomy"/>
          <p:cNvPicPr>
            <a:picLocks noGrp="1"/>
          </p:cNvPicPr>
          <p:nvPr>
            <p:ph idx="1"/>
          </p:nvPr>
        </p:nvPicPr>
        <p:blipFill>
          <a:blip r:embed="rId2">
            <a:lum bright="-10000" contrast="40000"/>
          </a:blip>
          <a:stretch>
            <a:fillRect/>
          </a:stretch>
        </p:blipFill>
        <p:spPr bwMode="auto">
          <a:xfrm>
            <a:off x="2286000" y="2605881"/>
            <a:ext cx="4572000" cy="3048000"/>
          </a:xfrm>
          <a:prstGeom prst="rect">
            <a:avLst/>
          </a:prstGeom>
          <a:ln w="63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715436" cy="5983311"/>
          </a:xfrm>
        </p:spPr>
        <p:txBody>
          <a:bodyPr>
            <a:normAutofit fontScale="70000" lnSpcReduction="20000"/>
          </a:bodyPr>
          <a:lstStyle/>
          <a:p>
            <a:pPr algn="l" rtl="0"/>
            <a:r>
              <a:rPr lang="en-US" b="1" dirty="0" smtClean="0"/>
              <a:t>Plastids in Plant Cell</a:t>
            </a:r>
          </a:p>
          <a:p>
            <a:pPr algn="l" rtl="0">
              <a:buNone/>
            </a:pPr>
            <a:r>
              <a:rPr lang="en-US" dirty="0" smtClean="0"/>
              <a:t> </a:t>
            </a:r>
          </a:p>
          <a:p>
            <a:pPr algn="l" rtl="0"/>
            <a:r>
              <a:rPr lang="en-US" dirty="0" smtClean="0"/>
              <a:t>Plastids are cell organelles that store specific things found only in plant cell but absent in animal </a:t>
            </a:r>
            <a:r>
              <a:rPr lang="en-US" dirty="0" err="1" smtClean="0"/>
              <a:t>cells.In</a:t>
            </a:r>
            <a:r>
              <a:rPr lang="en-US" dirty="0" smtClean="0"/>
              <a:t> plant cell they are found in the cytoplasm. Plastids are spherical or ovoid in shape. They are involved in manufacture and storage of certain important chemical compounds.</a:t>
            </a:r>
          </a:p>
          <a:p>
            <a:pPr algn="l" rtl="0">
              <a:buNone/>
            </a:pPr>
            <a:r>
              <a:rPr lang="en-US" dirty="0" smtClean="0"/>
              <a:t> </a:t>
            </a:r>
          </a:p>
          <a:p>
            <a:pPr algn="l" rtl="0"/>
            <a:r>
              <a:rPr lang="en-US" dirty="0" smtClean="0"/>
              <a:t>The term plastids was coined by </a:t>
            </a:r>
            <a:r>
              <a:rPr lang="en-US" dirty="0" err="1" smtClean="0"/>
              <a:t>Schimper</a:t>
            </a:r>
            <a:r>
              <a:rPr lang="en-US" dirty="0" smtClean="0"/>
              <a:t> in 1885 and was derived from a </a:t>
            </a:r>
            <a:r>
              <a:rPr lang="en-US" i="1" dirty="0" smtClean="0"/>
              <a:t>Greek </a:t>
            </a:r>
            <a:r>
              <a:rPr lang="en-US" dirty="0" smtClean="0"/>
              <a:t>word </a:t>
            </a:r>
            <a:r>
              <a:rPr lang="en-US" i="1" dirty="0" smtClean="0"/>
              <a:t>'</a:t>
            </a:r>
            <a:r>
              <a:rPr lang="en-US" i="1" dirty="0" err="1" smtClean="0"/>
              <a:t>plastikas</a:t>
            </a:r>
            <a:r>
              <a:rPr lang="en-US" i="1" dirty="0" smtClean="0"/>
              <a:t>'</a:t>
            </a:r>
            <a:r>
              <a:rPr lang="en-US" dirty="0" smtClean="0"/>
              <a:t> which means </a:t>
            </a:r>
            <a:r>
              <a:rPr lang="en-US" i="1" dirty="0" smtClean="0"/>
              <a:t>formed</a:t>
            </a:r>
            <a:r>
              <a:rPr lang="en-US" dirty="0" smtClean="0"/>
              <a:t> or </a:t>
            </a:r>
            <a:r>
              <a:rPr lang="en-US" i="1" dirty="0" smtClean="0"/>
              <a:t>moulded</a:t>
            </a:r>
            <a:r>
              <a:rPr lang="en-US" dirty="0" smtClean="0"/>
              <a:t>.  </a:t>
            </a:r>
          </a:p>
          <a:p>
            <a:pPr algn="l" rtl="0">
              <a:buNone/>
            </a:pPr>
            <a:r>
              <a:rPr lang="en-US" dirty="0" smtClean="0"/>
              <a:t> </a:t>
            </a:r>
          </a:p>
          <a:p>
            <a:pPr algn="l" rtl="0"/>
            <a:r>
              <a:rPr lang="en-US" dirty="0" smtClean="0"/>
              <a:t>Plastids in plants include chloroplasts, </a:t>
            </a:r>
            <a:r>
              <a:rPr lang="en-US" dirty="0" err="1" smtClean="0"/>
              <a:t>chromoplasts</a:t>
            </a:r>
            <a:r>
              <a:rPr lang="en-US" dirty="0" smtClean="0"/>
              <a:t>, leucoplasts, </a:t>
            </a:r>
            <a:r>
              <a:rPr lang="en-US" dirty="0" err="1" smtClean="0"/>
              <a:t>amyloplast</a:t>
            </a:r>
            <a:r>
              <a:rPr lang="en-US" dirty="0" smtClean="0"/>
              <a:t>, </a:t>
            </a:r>
            <a:r>
              <a:rPr lang="en-US" dirty="0" err="1" smtClean="0"/>
              <a:t>elaioplast</a:t>
            </a:r>
            <a:r>
              <a:rPr lang="en-US" dirty="0" smtClean="0"/>
              <a:t> and </a:t>
            </a:r>
            <a:r>
              <a:rPr lang="en-US" dirty="0" err="1" smtClean="0"/>
              <a:t>proteinoplast</a:t>
            </a:r>
            <a:r>
              <a:rPr lang="en-US" dirty="0" smtClean="0"/>
              <a:t>/</a:t>
            </a:r>
            <a:r>
              <a:rPr lang="en-US" dirty="0" err="1" smtClean="0"/>
              <a:t>aleuronoplast</a:t>
            </a:r>
            <a:r>
              <a:rPr lang="en-US" dirty="0" smtClean="0"/>
              <a:t> depending on the function they play.</a:t>
            </a:r>
          </a:p>
          <a:p>
            <a:pPr algn="l" rtl="0"/>
            <a:endParaRPr lang="en-US" b="1" i="1" dirty="0" smtClean="0"/>
          </a:p>
          <a:p>
            <a:pPr algn="l" rtl="0"/>
            <a:r>
              <a:rPr lang="en-US" b="1" i="1" dirty="0" smtClean="0"/>
              <a:t>Chloroplasts</a:t>
            </a:r>
          </a:p>
          <a:p>
            <a:pPr algn="l" rtl="0"/>
            <a:r>
              <a:rPr lang="en-US" dirty="0" smtClean="0"/>
              <a:t>The word chloroplast is derived from the </a:t>
            </a:r>
            <a:r>
              <a:rPr lang="en-US" i="1" dirty="0" smtClean="0"/>
              <a:t>Greek</a:t>
            </a:r>
            <a:r>
              <a:rPr lang="en-US" dirty="0" smtClean="0"/>
              <a:t> word </a:t>
            </a:r>
            <a:r>
              <a:rPr lang="en-US" i="1" dirty="0" err="1" smtClean="0"/>
              <a:t>chloros</a:t>
            </a:r>
            <a:r>
              <a:rPr lang="en-US" dirty="0" smtClean="0"/>
              <a:t> meaning green and </a:t>
            </a:r>
            <a:r>
              <a:rPr lang="en-US" i="1" dirty="0" err="1" smtClean="0"/>
              <a:t>plast</a:t>
            </a:r>
            <a:r>
              <a:rPr lang="en-US" dirty="0" smtClean="0"/>
              <a:t> meaning form or entity. It is the most important plastid as they are involved in photosynthesis. The chloroplasts are situated near the surface of the cell and in parts where there is sufficient reception of sunlight. The shape of the </a:t>
            </a:r>
            <a:r>
              <a:rPr lang="en-US" dirty="0" err="1" smtClean="0"/>
              <a:t>cholorplast</a:t>
            </a:r>
            <a:r>
              <a:rPr lang="en-US" dirty="0" smtClean="0"/>
              <a:t> varies, it may be spheroid or ovoid or discoid. </a:t>
            </a:r>
          </a:p>
          <a:p>
            <a:pPr algn="l" rtl="0">
              <a:buNone/>
            </a:pPr>
            <a:r>
              <a:rPr lang="en-US" dirty="0" smtClean="0"/>
              <a:t> </a:t>
            </a:r>
          </a:p>
          <a:p>
            <a:pPr algn="l" rtl="0"/>
            <a:r>
              <a:rPr lang="en-US" dirty="0" smtClean="0"/>
              <a:t>For a given cell type the size of plastid is constant but it differs from species to </a:t>
            </a:r>
            <a:r>
              <a:rPr lang="en-US" dirty="0" err="1" smtClean="0"/>
              <a:t>species.It</a:t>
            </a:r>
            <a:r>
              <a:rPr lang="en-US" dirty="0" smtClean="0"/>
              <a:t> is about 4-5 microns in length and 1-3 microns in thickness. The number of chloroplast may be 20 to 40 per cell may be </a:t>
            </a:r>
            <a:r>
              <a:rPr lang="en-US" dirty="0" err="1" smtClean="0"/>
              <a:t>upto</a:t>
            </a:r>
            <a:r>
              <a:rPr lang="en-US" dirty="0" smtClean="0"/>
              <a:t> 1000, the number varies from species to species but is constant for a plant.</a:t>
            </a:r>
          </a:p>
          <a:p>
            <a:pPr algn="l">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0"/>
            <a:ext cx="9001156" cy="6858000"/>
          </a:xfrm>
        </p:spPr>
        <p:txBody>
          <a:bodyPr>
            <a:noAutofit/>
          </a:bodyPr>
          <a:lstStyle/>
          <a:p>
            <a:pPr algn="l" rtl="0"/>
            <a:r>
              <a:rPr lang="en-US" sz="1600" b="1" i="1" dirty="0" smtClean="0"/>
              <a:t>Structure</a:t>
            </a:r>
          </a:p>
          <a:p>
            <a:pPr algn="l" rtl="0"/>
            <a:r>
              <a:rPr lang="en-US" sz="1600" dirty="0" smtClean="0"/>
              <a:t>Chloroplasts are disc-shaped and are enclosed by a double membrane.</a:t>
            </a:r>
          </a:p>
          <a:p>
            <a:pPr algn="l" rtl="0"/>
            <a:r>
              <a:rPr lang="en-US" sz="1600" dirty="0" smtClean="0"/>
              <a:t>Within the inner membrane is a protein-rich substance known as </a:t>
            </a:r>
            <a:r>
              <a:rPr lang="en-US" sz="1600" dirty="0" err="1" smtClean="0"/>
              <a:t>stroma</a:t>
            </a:r>
            <a:r>
              <a:rPr lang="en-US" sz="1600" dirty="0" smtClean="0"/>
              <a:t>, it is embedded in a membrane system. This membrane system forms membrane bound vesicles called </a:t>
            </a:r>
            <a:r>
              <a:rPr lang="en-US" sz="1600" dirty="0" err="1" smtClean="0"/>
              <a:t>thylakoids</a:t>
            </a:r>
            <a:r>
              <a:rPr lang="en-US" sz="1600" dirty="0" smtClean="0"/>
              <a:t>.</a:t>
            </a:r>
          </a:p>
          <a:p>
            <a:pPr algn="l" rtl="0"/>
            <a:r>
              <a:rPr lang="en-US" sz="1600" dirty="0" smtClean="0"/>
              <a:t>The </a:t>
            </a:r>
            <a:r>
              <a:rPr lang="en-US" sz="1600" dirty="0" err="1" smtClean="0"/>
              <a:t>thylakoids</a:t>
            </a:r>
            <a:r>
              <a:rPr lang="en-US" sz="1600" dirty="0" smtClean="0"/>
              <a:t> lie in stacks called </a:t>
            </a:r>
            <a:r>
              <a:rPr lang="en-US" sz="1600" dirty="0" err="1" smtClean="0"/>
              <a:t>grana</a:t>
            </a:r>
            <a:r>
              <a:rPr lang="en-US" sz="1600" dirty="0" smtClean="0"/>
              <a:t>. This contains the photosynthetic pigments - chlorophyll a and b and </a:t>
            </a:r>
            <a:r>
              <a:rPr lang="en-US" sz="1600" dirty="0" err="1" smtClean="0"/>
              <a:t>carotenoids</a:t>
            </a:r>
            <a:r>
              <a:rPr lang="en-US" sz="1600" dirty="0" smtClean="0"/>
              <a:t>. Lamellae are tubular membranes which interconnect the </a:t>
            </a:r>
            <a:r>
              <a:rPr lang="en-US" sz="1600" dirty="0" err="1" smtClean="0"/>
              <a:t>grana</a:t>
            </a:r>
            <a:r>
              <a:rPr lang="en-US" sz="1600" dirty="0" smtClean="0"/>
              <a:t>. </a:t>
            </a:r>
          </a:p>
          <a:p>
            <a:pPr algn="l" rtl="0"/>
            <a:r>
              <a:rPr lang="en-US" sz="1600" b="1" i="1" dirty="0" smtClean="0"/>
              <a:t>Functions</a:t>
            </a:r>
          </a:p>
          <a:p>
            <a:pPr algn="l" rtl="0"/>
            <a:r>
              <a:rPr lang="en-US" sz="1600" dirty="0" smtClean="0"/>
              <a:t>Photosynthesis is carried out in the chloroplast.</a:t>
            </a:r>
          </a:p>
          <a:p>
            <a:pPr algn="l" rtl="0"/>
            <a:r>
              <a:rPr lang="en-US" sz="1600" dirty="0" smtClean="0"/>
              <a:t>The enzymes and co-enzymes necessary for photosynthesis is present. </a:t>
            </a:r>
          </a:p>
          <a:p>
            <a:pPr algn="l" rtl="0"/>
            <a:r>
              <a:rPr lang="en-US" sz="1600" b="1" i="1" dirty="0" smtClean="0"/>
              <a:t>Chromoplast</a:t>
            </a:r>
          </a:p>
          <a:p>
            <a:pPr algn="l" rtl="0"/>
            <a:r>
              <a:rPr lang="en-US" sz="1600" dirty="0" smtClean="0"/>
              <a:t>Chromo means color; </a:t>
            </a:r>
            <a:r>
              <a:rPr lang="en-US" sz="1600" dirty="0" err="1" smtClean="0"/>
              <a:t>plast</a:t>
            </a:r>
            <a:r>
              <a:rPr lang="en-US" sz="1600" dirty="0" smtClean="0"/>
              <a:t> means living. </a:t>
            </a:r>
            <a:r>
              <a:rPr lang="en-US" sz="1600" dirty="0" err="1" smtClean="0"/>
              <a:t>Chromoplasts</a:t>
            </a:r>
            <a:r>
              <a:rPr lang="en-US" sz="1600" dirty="0" smtClean="0"/>
              <a:t> are colored plastids and they contain various pigments like </a:t>
            </a:r>
            <a:r>
              <a:rPr lang="en-US" sz="1600" dirty="0" err="1" smtClean="0"/>
              <a:t>yellow,orange</a:t>
            </a:r>
            <a:r>
              <a:rPr lang="en-US" sz="1600" dirty="0" smtClean="0"/>
              <a:t> and red. </a:t>
            </a:r>
          </a:p>
          <a:p>
            <a:pPr algn="l" rtl="0"/>
            <a:r>
              <a:rPr lang="en-US" sz="1600" dirty="0" smtClean="0"/>
              <a:t>They are found commonly in flowers and fruits. The color is due </a:t>
            </a:r>
            <a:r>
              <a:rPr lang="en-US" sz="1600" dirty="0" err="1" smtClean="0"/>
              <a:t>ot</a:t>
            </a:r>
            <a:r>
              <a:rPr lang="en-US" sz="1600" dirty="0" smtClean="0"/>
              <a:t> </a:t>
            </a:r>
            <a:r>
              <a:rPr lang="en-US" sz="1600" dirty="0" err="1" smtClean="0"/>
              <a:t>pigement</a:t>
            </a:r>
            <a:r>
              <a:rPr lang="en-US" sz="1600" dirty="0" smtClean="0"/>
              <a:t>, carotenes and xanthophylls.</a:t>
            </a:r>
          </a:p>
          <a:p>
            <a:pPr algn="l" rtl="0"/>
            <a:r>
              <a:rPr lang="en-US" sz="1600" b="1" i="1" dirty="0" smtClean="0"/>
              <a:t>Functions</a:t>
            </a:r>
          </a:p>
          <a:p>
            <a:pPr algn="l" rtl="0"/>
            <a:r>
              <a:rPr lang="en-US" sz="1600" dirty="0" smtClean="0"/>
              <a:t>In flowers the main function is attract agents for pollination.</a:t>
            </a:r>
          </a:p>
          <a:p>
            <a:pPr algn="l" rtl="0"/>
            <a:r>
              <a:rPr lang="en-US" sz="1600" dirty="0" smtClean="0"/>
              <a:t>In fruits it is to attract agents for dispersal.</a:t>
            </a:r>
          </a:p>
          <a:p>
            <a:pPr algn="l" rtl="0"/>
            <a:r>
              <a:rPr lang="en-US" sz="1600" b="1" i="1" dirty="0" smtClean="0"/>
              <a:t>Leucoplasts</a:t>
            </a:r>
          </a:p>
          <a:p>
            <a:pPr algn="l" rtl="0"/>
            <a:r>
              <a:rPr lang="en-US" sz="1600" dirty="0" smtClean="0"/>
              <a:t>These  are colorless plastids and occur in parts of plants that are not exposed to light like roots and seeds. </a:t>
            </a:r>
          </a:p>
          <a:p>
            <a:pPr algn="l" rtl="0"/>
            <a:r>
              <a:rPr lang="en-US" sz="1600" dirty="0" smtClean="0"/>
              <a:t>The absence of color is due to the lack of pigments.</a:t>
            </a:r>
          </a:p>
          <a:p>
            <a:pPr algn="l" rtl="0"/>
            <a:r>
              <a:rPr lang="en-US" sz="1600" b="1" i="1" dirty="0" smtClean="0"/>
              <a:t>Functions</a:t>
            </a:r>
          </a:p>
          <a:p>
            <a:pPr algn="l" rtl="0"/>
            <a:r>
              <a:rPr lang="en-US" sz="1600" dirty="0" smtClean="0"/>
              <a:t>Starch grain formations are seen in leucoplast.</a:t>
            </a:r>
          </a:p>
          <a:p>
            <a:pPr algn="l" rtl="0"/>
            <a:r>
              <a:rPr lang="en-US" sz="1600" dirty="0" smtClean="0"/>
              <a:t>Oils and proteins are synthesized here.</a:t>
            </a:r>
          </a:p>
          <a:p>
            <a:pPr algn="l">
              <a:buNone/>
            </a:pPr>
            <a:endParaRPr lang="ar-IQ"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357166"/>
            <a:ext cx="8229600" cy="785834"/>
          </a:xfrm>
        </p:spPr>
        <p:txBody>
          <a:bodyPr>
            <a:noAutofit/>
          </a:bodyPr>
          <a:lstStyle/>
          <a:p>
            <a:pPr algn="l"/>
            <a:r>
              <a:rPr lang="en-US" sz="3200" b="1" dirty="0" smtClean="0"/>
              <a:t>The Differences between Eukaryotic Cell and Prokaryotic Cell</a:t>
            </a:r>
            <a:br>
              <a:rPr lang="en-US" sz="3200" b="1" dirty="0" smtClean="0"/>
            </a:br>
            <a:endParaRPr lang="ar-IQ" sz="3200" dirty="0"/>
          </a:p>
        </p:txBody>
      </p:sp>
      <p:sp>
        <p:nvSpPr>
          <p:cNvPr id="3" name="عنصر نائب للنص 2"/>
          <p:cNvSpPr>
            <a:spLocks noGrp="1"/>
          </p:cNvSpPr>
          <p:nvPr>
            <p:ph type="body" idx="1"/>
          </p:nvPr>
        </p:nvSpPr>
        <p:spPr>
          <a:xfrm>
            <a:off x="3428992" y="1000109"/>
            <a:ext cx="2857520" cy="642942"/>
          </a:xfrm>
        </p:spPr>
        <p:txBody>
          <a:bodyPr>
            <a:normAutofit/>
          </a:bodyPr>
          <a:lstStyle/>
          <a:p>
            <a:pPr algn="l"/>
            <a:r>
              <a:rPr lang="en-US" dirty="0" smtClean="0"/>
              <a:t>Eukaryotic Cell</a:t>
            </a:r>
            <a:endParaRPr lang="ar-IQ" dirty="0"/>
          </a:p>
        </p:txBody>
      </p:sp>
      <p:sp>
        <p:nvSpPr>
          <p:cNvPr id="5" name="عنصر نائب للنص 4"/>
          <p:cNvSpPr>
            <a:spLocks noGrp="1"/>
          </p:cNvSpPr>
          <p:nvPr>
            <p:ph type="body" sz="half" idx="3"/>
          </p:nvPr>
        </p:nvSpPr>
        <p:spPr>
          <a:xfrm>
            <a:off x="6572264" y="1071547"/>
            <a:ext cx="2114536" cy="500065"/>
          </a:xfrm>
        </p:spPr>
        <p:txBody>
          <a:bodyPr>
            <a:normAutofit fontScale="85000" lnSpcReduction="10000"/>
          </a:bodyPr>
          <a:lstStyle/>
          <a:p>
            <a:pPr algn="l"/>
            <a:r>
              <a:rPr lang="en-US" dirty="0" smtClean="0"/>
              <a:t>Prokaryotic Cell</a:t>
            </a:r>
            <a:endParaRPr lang="ar-IQ" dirty="0"/>
          </a:p>
        </p:txBody>
      </p:sp>
      <p:graphicFrame>
        <p:nvGraphicFramePr>
          <p:cNvPr id="7" name="جدول 6"/>
          <p:cNvGraphicFramePr>
            <a:graphicFrameLocks noGrp="1"/>
          </p:cNvGraphicFramePr>
          <p:nvPr/>
        </p:nvGraphicFramePr>
        <p:xfrm>
          <a:off x="428596" y="1714488"/>
          <a:ext cx="8501122" cy="5029146"/>
        </p:xfrm>
        <a:graphic>
          <a:graphicData uri="http://schemas.openxmlformats.org/drawingml/2006/table">
            <a:tbl>
              <a:tblPr/>
              <a:tblGrid>
                <a:gridCol w="2882989"/>
                <a:gridCol w="2882989"/>
                <a:gridCol w="2735144"/>
              </a:tblGrid>
              <a:tr h="521569">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Nucleus</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Present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Absent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Number of chromosomes</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More than one</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One--but not true chromosome: Plasmids</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531">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Cell Type</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Usually multicellular</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Usually unicellular (some </a:t>
                      </a:r>
                      <a:r>
                        <a:rPr lang="en-US" sz="1400" b="1" dirty="0" err="1">
                          <a:solidFill>
                            <a:srgbClr val="000000"/>
                          </a:solidFill>
                          <a:latin typeface="Arial"/>
                          <a:ea typeface="Calibri"/>
                          <a:cs typeface="Arial"/>
                        </a:rPr>
                        <a:t>cyanobacteria</a:t>
                      </a:r>
                      <a:r>
                        <a:rPr lang="en-US" sz="1400" b="1" dirty="0">
                          <a:solidFill>
                            <a:srgbClr val="000000"/>
                          </a:solidFill>
                          <a:latin typeface="Arial"/>
                          <a:ea typeface="Calibri"/>
                          <a:cs typeface="Arial"/>
                        </a:rPr>
                        <a:t> may be multicellular)</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True Membrane bound Nucleus</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Present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Absent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Example</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Animals and Plants</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u="sng" dirty="0">
                          <a:solidFill>
                            <a:srgbClr val="AE5B31"/>
                          </a:solidFill>
                          <a:latin typeface="Arial"/>
                          <a:ea typeface="Calibri"/>
                          <a:cs typeface="Arial"/>
                          <a:hlinkClick r:id="rId2"/>
                        </a:rPr>
                        <a:t>Bacteria and </a:t>
                      </a:r>
                      <a:r>
                        <a:rPr lang="en-US" sz="1400" b="1" u="sng" dirty="0" err="1">
                          <a:solidFill>
                            <a:srgbClr val="AE5B31"/>
                          </a:solidFill>
                          <a:latin typeface="Arial"/>
                          <a:ea typeface="Calibri"/>
                          <a:cs typeface="Arial"/>
                          <a:hlinkClick r:id="rId2"/>
                        </a:rPr>
                        <a:t>Archaea</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Genetic Recombination</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err="1" smtClean="0">
                          <a:solidFill>
                            <a:srgbClr val="000000"/>
                          </a:solidFill>
                          <a:latin typeface="Arial"/>
                          <a:ea typeface="Calibri"/>
                          <a:cs typeface="Arial"/>
                        </a:rPr>
                        <a:t>Meitosis</a:t>
                      </a:r>
                      <a:r>
                        <a:rPr lang="en-US" sz="1400" b="1" dirty="0" smtClean="0">
                          <a:solidFill>
                            <a:srgbClr val="000000"/>
                          </a:solidFill>
                          <a:latin typeface="Arial"/>
                          <a:ea typeface="Calibri"/>
                          <a:cs typeface="Arial"/>
                        </a:rPr>
                        <a:t> </a:t>
                      </a:r>
                      <a:r>
                        <a:rPr lang="en-US" sz="1400" b="1" dirty="0">
                          <a:solidFill>
                            <a:srgbClr val="000000"/>
                          </a:solidFill>
                          <a:latin typeface="Arial"/>
                          <a:ea typeface="Calibri"/>
                          <a:cs typeface="Arial"/>
                        </a:rPr>
                        <a:t>and fusion of gametes</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Partial, </a:t>
                      </a:r>
                      <a:r>
                        <a:rPr lang="en-US" sz="1400" b="1" dirty="0" err="1">
                          <a:solidFill>
                            <a:srgbClr val="000000"/>
                          </a:solidFill>
                          <a:latin typeface="Arial"/>
                          <a:ea typeface="Calibri"/>
                          <a:cs typeface="Arial"/>
                        </a:rPr>
                        <a:t>undirectional</a:t>
                      </a:r>
                      <a:r>
                        <a:rPr lang="en-US" sz="1400" b="1" dirty="0">
                          <a:solidFill>
                            <a:srgbClr val="000000"/>
                          </a:solidFill>
                          <a:latin typeface="Arial"/>
                          <a:ea typeface="Calibri"/>
                          <a:cs typeface="Arial"/>
                        </a:rPr>
                        <a:t> transfers </a:t>
                      </a:r>
                      <a:r>
                        <a:rPr lang="en-US" sz="1400" b="1" u="sng" dirty="0">
                          <a:solidFill>
                            <a:srgbClr val="AE5B31"/>
                          </a:solidFill>
                          <a:latin typeface="Arial"/>
                          <a:ea typeface="Calibri"/>
                          <a:cs typeface="Arial"/>
                          <a:hlinkClick r:id="rId3"/>
                        </a:rPr>
                        <a:t>DNA</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Lysosomes and peroxisomes</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Present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Absent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Microtubules</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Present</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Absent or rare</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Endoplasmic reticulum</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Present</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Absent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65">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Mitochondria</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a:solidFill>
                            <a:srgbClr val="000000"/>
                          </a:solidFill>
                          <a:latin typeface="Arial"/>
                          <a:ea typeface="Calibri"/>
                          <a:cs typeface="Arial"/>
                        </a:rPr>
                        <a:t>Present</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Bef>
                          <a:spcPts val="150"/>
                        </a:spcBef>
                        <a:spcAft>
                          <a:spcPts val="150"/>
                        </a:spcAft>
                      </a:pPr>
                      <a:r>
                        <a:rPr lang="en-US" sz="1400" b="1" dirty="0">
                          <a:solidFill>
                            <a:srgbClr val="000000"/>
                          </a:solidFill>
                          <a:latin typeface="Arial"/>
                          <a:ea typeface="Calibri"/>
                          <a:cs typeface="Arial"/>
                        </a:rPr>
                        <a:t>Absent</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500042"/>
            <a:ext cx="8858312" cy="6143668"/>
          </a:xfrm>
        </p:spPr>
        <p:txBody>
          <a:bodyPr/>
          <a:lstStyle/>
          <a:p>
            <a:pPr algn="l"/>
            <a:endParaRPr lang="ar-IQ" dirty="0"/>
          </a:p>
        </p:txBody>
      </p:sp>
      <p:graphicFrame>
        <p:nvGraphicFramePr>
          <p:cNvPr id="4" name="جدول 3"/>
          <p:cNvGraphicFramePr>
            <a:graphicFrameLocks noGrp="1"/>
          </p:cNvGraphicFramePr>
          <p:nvPr/>
        </p:nvGraphicFramePr>
        <p:xfrm>
          <a:off x="214282" y="214290"/>
          <a:ext cx="8715436" cy="6357960"/>
        </p:xfrm>
        <a:graphic>
          <a:graphicData uri="http://schemas.openxmlformats.org/drawingml/2006/table">
            <a:tbl>
              <a:tblPr rtl="1" firstRow="1" bandRow="1">
                <a:tableStyleId>{5C22544A-7EE6-4342-B048-85BDC9FD1C3A}</a:tableStyleId>
              </a:tblPr>
              <a:tblGrid>
                <a:gridCol w="3025700"/>
                <a:gridCol w="3025700"/>
                <a:gridCol w="2664036"/>
              </a:tblGrid>
              <a:tr h="627912">
                <a:tc>
                  <a:txBody>
                    <a:bodyPr/>
                    <a:lstStyle/>
                    <a:p>
                      <a:pPr rtl="1"/>
                      <a:endParaRPr lang="ar-IQ" dirty="0"/>
                    </a:p>
                  </a:txBody>
                  <a:tcPr/>
                </a:tc>
                <a:tc>
                  <a:txBody>
                    <a:bodyPr/>
                    <a:lstStyle/>
                    <a:p>
                      <a:pPr rtl="1"/>
                      <a:endParaRPr lang="ar-IQ" dirty="0"/>
                    </a:p>
                  </a:txBody>
                  <a:tcPr/>
                </a:tc>
                <a:tc>
                  <a:txBody>
                    <a:bodyPr/>
                    <a:lstStyle/>
                    <a:p>
                      <a:pPr rtl="1"/>
                      <a:endParaRPr lang="ar-IQ" dirty="0"/>
                    </a:p>
                  </a:txBody>
                  <a:tcPr/>
                </a:tc>
              </a:tr>
              <a:tr h="627912">
                <a:tc>
                  <a:txBody>
                    <a:bodyPr/>
                    <a:lstStyle/>
                    <a:p>
                      <a:pPr marL="0" marR="0" indent="0" algn="ctr" defTabSz="914400" rtl="0" eaLnBrk="1" fontAlgn="auto" latinLnBrk="0" hangingPunct="1">
                        <a:lnSpc>
                          <a:spcPct val="115000"/>
                        </a:lnSpc>
                        <a:spcBef>
                          <a:spcPts val="150"/>
                        </a:spcBef>
                        <a:spcAft>
                          <a:spcPts val="150"/>
                        </a:spcAft>
                        <a:buClrTx/>
                        <a:buSzTx/>
                        <a:buFontTx/>
                        <a:buNone/>
                        <a:tabLst/>
                        <a:defRPr/>
                      </a:pPr>
                      <a:r>
                        <a:rPr lang="en-US" sz="1400" dirty="0" smtClean="0">
                          <a:solidFill>
                            <a:srgbClr val="000000"/>
                          </a:solidFill>
                          <a:latin typeface="Arial"/>
                          <a:ea typeface="Calibri"/>
                          <a:cs typeface="Arial"/>
                        </a:rPr>
                        <a:t>May be absent</a:t>
                      </a:r>
                      <a:endParaRPr lang="en-US" sz="1400" dirty="0" smtClean="0">
                        <a:latin typeface="+mn-lt"/>
                        <a:ea typeface="Calibri"/>
                        <a:cs typeface="Arial"/>
                      </a:endParaRPr>
                    </a:p>
                  </a:txBody>
                  <a:tcPr marL="68580" marR="68580" marT="0" marB="0"/>
                </a:tc>
                <a:tc>
                  <a:txBody>
                    <a:bodyPr/>
                    <a:lstStyle/>
                    <a:p>
                      <a:pPr algn="ctr" rtl="0">
                        <a:lnSpc>
                          <a:spcPct val="115000"/>
                        </a:lnSpc>
                        <a:spcBef>
                          <a:spcPts val="150"/>
                        </a:spcBef>
                        <a:spcAft>
                          <a:spcPts val="150"/>
                        </a:spcAft>
                      </a:pPr>
                      <a:r>
                        <a:rPr lang="en-US" sz="1400" dirty="0">
                          <a:solidFill>
                            <a:srgbClr val="000000"/>
                          </a:solidFill>
                          <a:latin typeface="Arial"/>
                          <a:ea typeface="Calibri"/>
                          <a:cs typeface="Arial"/>
                        </a:rPr>
                        <a:t>Present</a:t>
                      </a:r>
                      <a:endParaRPr lang="en-US" sz="1400" dirty="0">
                        <a:latin typeface="Calibri"/>
                        <a:ea typeface="Calibri"/>
                        <a:cs typeface="Arial"/>
                      </a:endParaRPr>
                    </a:p>
                  </a:txBody>
                  <a:tcPr marL="68580" marR="68580" marT="0" marB="0"/>
                </a:tc>
                <a:tc>
                  <a:txBody>
                    <a:bodyPr/>
                    <a:lstStyle/>
                    <a:p>
                      <a:pPr marL="0" marR="0" indent="0" algn="ctr" defTabSz="914400" rtl="0" eaLnBrk="1" fontAlgn="auto" latinLnBrk="0" hangingPunct="1">
                        <a:lnSpc>
                          <a:spcPct val="115000"/>
                        </a:lnSpc>
                        <a:spcBef>
                          <a:spcPts val="150"/>
                        </a:spcBef>
                        <a:spcAft>
                          <a:spcPts val="150"/>
                        </a:spcAft>
                        <a:buClrTx/>
                        <a:buSzTx/>
                        <a:buFontTx/>
                        <a:buNone/>
                        <a:tabLst/>
                        <a:defRPr/>
                      </a:pPr>
                      <a:r>
                        <a:rPr lang="en-US" sz="1400" b="1" dirty="0" smtClean="0">
                          <a:solidFill>
                            <a:srgbClr val="000000"/>
                          </a:solidFill>
                          <a:latin typeface="Arial"/>
                          <a:ea typeface="Calibri"/>
                          <a:cs typeface="Arial"/>
                        </a:rPr>
                        <a:t>Cytoskeleton</a:t>
                      </a:r>
                      <a:endParaRPr lang="en-US" sz="1400" dirty="0" smtClean="0">
                        <a:latin typeface="+mn-lt"/>
                        <a:ea typeface="Calibri"/>
                        <a:cs typeface="Arial"/>
                      </a:endParaRPr>
                    </a:p>
                    <a:p>
                      <a:pPr algn="ctr" rtl="0">
                        <a:lnSpc>
                          <a:spcPct val="115000"/>
                        </a:lnSpc>
                        <a:spcBef>
                          <a:spcPts val="150"/>
                        </a:spcBef>
                        <a:spcAft>
                          <a:spcPts val="150"/>
                        </a:spcAft>
                      </a:pPr>
                      <a:endParaRPr lang="en-US" sz="1400" dirty="0">
                        <a:latin typeface="Calibri"/>
                        <a:ea typeface="Calibri"/>
                        <a:cs typeface="Arial"/>
                      </a:endParaRPr>
                    </a:p>
                  </a:txBody>
                  <a:tcPr marL="68580" marR="68580" marT="0" marB="0"/>
                </a:tc>
              </a:tr>
              <a:tr h="627912">
                <a:tc>
                  <a:txBody>
                    <a:bodyPr/>
                    <a:lstStyle/>
                    <a:p>
                      <a:pPr algn="ctr" rtl="1"/>
                      <a:r>
                        <a:rPr lang="en-US" sz="1800" kern="1200" dirty="0" smtClean="0">
                          <a:solidFill>
                            <a:schemeClr val="dk1"/>
                          </a:solidFill>
                          <a:latin typeface="+mn-lt"/>
                          <a:ea typeface="+mn-ea"/>
                          <a:cs typeface="+mn-cs"/>
                        </a:rPr>
                        <a:t>smaller</a:t>
                      </a:r>
                      <a:endParaRPr lang="ar-IQ" dirty="0"/>
                    </a:p>
                  </a:txBody>
                  <a:tcPr/>
                </a:tc>
                <a:tc>
                  <a:txBody>
                    <a:bodyPr/>
                    <a:lstStyle/>
                    <a:p>
                      <a:pPr algn="ctr" rtl="1"/>
                      <a:r>
                        <a:rPr lang="en-US" sz="1800" kern="1200" dirty="0" smtClean="0">
                          <a:solidFill>
                            <a:schemeClr val="dk1"/>
                          </a:solidFill>
                          <a:latin typeface="+mn-lt"/>
                          <a:ea typeface="+mn-ea"/>
                          <a:cs typeface="+mn-cs"/>
                        </a:rPr>
                        <a:t>larger</a:t>
                      </a:r>
                      <a:endParaRPr lang="ar-IQ" dirty="0"/>
                    </a:p>
                  </a:txBody>
                  <a:tcPr/>
                </a:tc>
                <a:tc>
                  <a:txBody>
                    <a:bodyPr/>
                    <a:lstStyle/>
                    <a:p>
                      <a:pPr algn="ctr" rtl="0"/>
                      <a:r>
                        <a:rPr lang="en-US" sz="1800" b="1" kern="1200" dirty="0" err="1" smtClean="0">
                          <a:solidFill>
                            <a:schemeClr val="dk1"/>
                          </a:solidFill>
                          <a:latin typeface="+mn-lt"/>
                          <a:ea typeface="+mn-ea"/>
                          <a:cs typeface="+mn-cs"/>
                        </a:rPr>
                        <a:t>Ribosomes</a:t>
                      </a:r>
                      <a:endParaRPr lang="ar-IQ" dirty="0"/>
                    </a:p>
                  </a:txBody>
                  <a:tcPr/>
                </a:tc>
              </a:tr>
              <a:tr h="627912">
                <a:tc>
                  <a:txBody>
                    <a:bodyPr/>
                    <a:lstStyle/>
                    <a:p>
                      <a:pPr algn="ctr" rtl="0"/>
                      <a:r>
                        <a:rPr lang="en-US" sz="1800" kern="1200" dirty="0" smtClean="0">
                          <a:solidFill>
                            <a:schemeClr val="dk1"/>
                          </a:solidFill>
                          <a:latin typeface="+mn-lt"/>
                          <a:ea typeface="+mn-ea"/>
                          <a:cs typeface="+mn-cs"/>
                        </a:rPr>
                        <a:t>Present</a:t>
                      </a:r>
                      <a:endParaRPr lang="ar-IQ" dirty="0"/>
                    </a:p>
                  </a:txBody>
                  <a:tcPr/>
                </a:tc>
                <a:tc>
                  <a:txBody>
                    <a:bodyPr/>
                    <a:lstStyle/>
                    <a:p>
                      <a:pPr algn="ctr" rtl="1"/>
                      <a:r>
                        <a:rPr lang="en-US" sz="1800" kern="1200" dirty="0" smtClean="0">
                          <a:solidFill>
                            <a:schemeClr val="dk1"/>
                          </a:solidFill>
                          <a:latin typeface="+mn-lt"/>
                          <a:ea typeface="+mn-ea"/>
                          <a:cs typeface="+mn-cs"/>
                        </a:rPr>
                        <a:t>Present</a:t>
                      </a:r>
                      <a:endParaRPr lang="ar-IQ" dirty="0"/>
                    </a:p>
                  </a:txBody>
                  <a:tcPr/>
                </a:tc>
                <a:tc>
                  <a:txBody>
                    <a:bodyPr/>
                    <a:lstStyle/>
                    <a:p>
                      <a:pPr algn="ctr" rtl="0"/>
                      <a:r>
                        <a:rPr lang="en-US" sz="1800" b="1" kern="1200" dirty="0" smtClean="0">
                          <a:solidFill>
                            <a:schemeClr val="dk1"/>
                          </a:solidFill>
                          <a:latin typeface="+mn-lt"/>
                          <a:ea typeface="+mn-ea"/>
                          <a:cs typeface="+mn-cs"/>
                        </a:rPr>
                        <a:t>Vesicles</a:t>
                      </a:r>
                      <a:endParaRPr lang="ar-IQ" dirty="0"/>
                    </a:p>
                  </a:txBody>
                  <a:tcPr/>
                </a:tc>
              </a:tr>
              <a:tr h="627912">
                <a:tc>
                  <a:txBody>
                    <a:bodyPr/>
                    <a:lstStyle/>
                    <a:p>
                      <a:pPr algn="ctr" rtl="0"/>
                      <a:r>
                        <a:rPr lang="en-US" sz="1800" kern="1200" dirty="0" smtClean="0">
                          <a:solidFill>
                            <a:schemeClr val="dk1"/>
                          </a:solidFill>
                          <a:latin typeface="+mn-lt"/>
                          <a:ea typeface="+mn-ea"/>
                          <a:cs typeface="+mn-cs"/>
                        </a:rPr>
                        <a:t>Absent</a:t>
                      </a:r>
                      <a:endParaRPr lang="ar-IQ" dirty="0"/>
                    </a:p>
                  </a:txBody>
                  <a:tcPr/>
                </a:tc>
                <a:tc>
                  <a:txBody>
                    <a:bodyPr/>
                    <a:lstStyle/>
                    <a:p>
                      <a:pPr algn="ctr" rtl="0"/>
                      <a:r>
                        <a:rPr lang="en-US" sz="1800" kern="1200" dirty="0" smtClean="0">
                          <a:solidFill>
                            <a:schemeClr val="dk1"/>
                          </a:solidFill>
                          <a:latin typeface="+mn-lt"/>
                          <a:ea typeface="+mn-ea"/>
                          <a:cs typeface="+mn-cs"/>
                        </a:rPr>
                        <a:t>Present</a:t>
                      </a:r>
                      <a:endParaRPr lang="ar-IQ" dirty="0"/>
                    </a:p>
                  </a:txBody>
                  <a:tcPr/>
                </a:tc>
                <a:tc>
                  <a:txBody>
                    <a:bodyPr/>
                    <a:lstStyle/>
                    <a:p>
                      <a:pPr algn="ctr" rtl="0"/>
                      <a:r>
                        <a:rPr lang="en-US" sz="1800" b="1" kern="1200" dirty="0" smtClean="0">
                          <a:solidFill>
                            <a:schemeClr val="dk1"/>
                          </a:solidFill>
                          <a:latin typeface="+mn-lt"/>
                          <a:ea typeface="+mn-ea"/>
                          <a:cs typeface="+mn-cs"/>
                        </a:rPr>
                        <a:t>Golgi apparatus</a:t>
                      </a:r>
                      <a:endParaRPr lang="ar-IQ" dirty="0"/>
                    </a:p>
                  </a:txBody>
                  <a:tcPr/>
                </a:tc>
              </a:tr>
              <a:tr h="654192">
                <a:tc>
                  <a:txBody>
                    <a:bodyPr/>
                    <a:lstStyle/>
                    <a:p>
                      <a:pPr algn="ctr" rtl="1"/>
                      <a:r>
                        <a:rPr lang="en-US" sz="1800" kern="1200" dirty="0" smtClean="0">
                          <a:solidFill>
                            <a:schemeClr val="dk1"/>
                          </a:solidFill>
                          <a:latin typeface="+mn-lt"/>
                          <a:ea typeface="+mn-ea"/>
                          <a:cs typeface="+mn-cs"/>
                        </a:rPr>
                        <a:t>Absent; chlorophyll scattered in the cytoplasm</a:t>
                      </a:r>
                      <a:endParaRPr lang="ar-IQ" dirty="0"/>
                    </a:p>
                  </a:txBody>
                  <a:tcPr/>
                </a:tc>
                <a:tc>
                  <a:txBody>
                    <a:bodyPr/>
                    <a:lstStyle/>
                    <a:p>
                      <a:pPr algn="ctr" rtl="0"/>
                      <a:r>
                        <a:rPr lang="en-US" sz="1800" kern="1200" dirty="0" smtClean="0">
                          <a:solidFill>
                            <a:schemeClr val="dk1"/>
                          </a:solidFill>
                          <a:latin typeface="+mn-lt"/>
                          <a:ea typeface="+mn-ea"/>
                          <a:cs typeface="+mn-cs"/>
                        </a:rPr>
                        <a:t>Present (in plants</a:t>
                      </a:r>
                      <a:endParaRPr lang="ar-IQ" dirty="0"/>
                    </a:p>
                  </a:txBody>
                  <a:tcPr/>
                </a:tc>
                <a:tc>
                  <a:txBody>
                    <a:bodyPr/>
                    <a:lstStyle/>
                    <a:p>
                      <a:pPr algn="ctr" rtl="1"/>
                      <a:r>
                        <a:rPr lang="en-US" sz="1800" b="1" kern="1200" dirty="0" smtClean="0">
                          <a:solidFill>
                            <a:schemeClr val="dk1"/>
                          </a:solidFill>
                          <a:latin typeface="+mn-lt"/>
                          <a:ea typeface="+mn-ea"/>
                          <a:cs typeface="+mn-cs"/>
                        </a:rPr>
                        <a:t>Chloroplasts</a:t>
                      </a:r>
                      <a:endParaRPr lang="ar-IQ" dirty="0"/>
                    </a:p>
                  </a:txBody>
                  <a:tcPr/>
                </a:tc>
              </a:tr>
              <a:tr h="654192">
                <a:tc>
                  <a:txBody>
                    <a:bodyPr/>
                    <a:lstStyle/>
                    <a:p>
                      <a:pPr algn="ctr" rtl="1"/>
                      <a:r>
                        <a:rPr lang="en-US" sz="1800" kern="1200" dirty="0" smtClean="0">
                          <a:solidFill>
                            <a:schemeClr val="dk1"/>
                          </a:solidFill>
                          <a:latin typeface="+mn-lt"/>
                          <a:ea typeface="+mn-ea"/>
                          <a:cs typeface="+mn-cs"/>
                        </a:rPr>
                        <a:t>not present</a:t>
                      </a:r>
                      <a:endParaRPr lang="ar-IQ" dirty="0"/>
                    </a:p>
                  </a:txBody>
                  <a:tcPr/>
                </a:tc>
                <a:tc>
                  <a:txBody>
                    <a:bodyPr/>
                    <a:lstStyle/>
                    <a:p>
                      <a:pPr algn="ctr" rtl="1"/>
                      <a:r>
                        <a:rPr lang="en-US" sz="1800" kern="1200" dirty="0" smtClean="0">
                          <a:solidFill>
                            <a:schemeClr val="dk1"/>
                          </a:solidFill>
                          <a:latin typeface="+mn-lt"/>
                          <a:ea typeface="+mn-ea"/>
                          <a:cs typeface="+mn-cs"/>
                        </a:rPr>
                        <a:t>Selective</a:t>
                      </a:r>
                      <a:endParaRPr lang="ar-IQ" dirty="0"/>
                    </a:p>
                  </a:txBody>
                  <a:tcPr/>
                </a:tc>
                <a:tc>
                  <a:txBody>
                    <a:bodyPr/>
                    <a:lstStyle/>
                    <a:p>
                      <a:pPr algn="ctr" rtl="1"/>
                      <a:r>
                        <a:rPr lang="en-US" sz="1800" b="1" kern="1200" dirty="0" smtClean="0">
                          <a:solidFill>
                            <a:schemeClr val="dk1"/>
                          </a:solidFill>
                          <a:latin typeface="+mn-lt"/>
                          <a:ea typeface="+mn-ea"/>
                          <a:cs typeface="+mn-cs"/>
                        </a:rPr>
                        <a:t>Permeability of Nuclear Membrane</a:t>
                      </a:r>
                      <a:endParaRPr lang="ar-IQ" dirty="0"/>
                    </a:p>
                  </a:txBody>
                  <a:tcPr/>
                </a:tc>
              </a:tr>
              <a:tr h="654192">
                <a:tc>
                  <a:txBody>
                    <a:bodyPr/>
                    <a:lstStyle/>
                    <a:p>
                      <a:pPr algn="ctr" rtl="0"/>
                      <a:r>
                        <a:rPr lang="en-US" sz="1800" kern="1200" dirty="0" smtClean="0">
                          <a:solidFill>
                            <a:schemeClr val="dk1"/>
                          </a:solidFill>
                          <a:latin typeface="+mn-lt"/>
                          <a:ea typeface="+mn-ea"/>
                          <a:cs typeface="+mn-cs"/>
                        </a:rPr>
                        <a:t>Usually chemically </a:t>
                      </a:r>
                      <a:r>
                        <a:rPr lang="en-US" sz="1800" kern="1200" dirty="0" err="1" smtClean="0">
                          <a:solidFill>
                            <a:schemeClr val="dk1"/>
                          </a:solidFill>
                          <a:latin typeface="+mn-lt"/>
                          <a:ea typeface="+mn-ea"/>
                          <a:cs typeface="+mn-cs"/>
                        </a:rPr>
                        <a:t>complexed</a:t>
                      </a:r>
                      <a:endParaRPr lang="ar-IQ" dirty="0"/>
                    </a:p>
                  </a:txBody>
                  <a:tcPr/>
                </a:tc>
                <a:tc>
                  <a:txBody>
                    <a:bodyPr/>
                    <a:lstStyle/>
                    <a:p>
                      <a:pPr algn="ctr" rtl="0"/>
                      <a:r>
                        <a:rPr lang="en-US" sz="1800" kern="1200" dirty="0" smtClean="0">
                          <a:solidFill>
                            <a:schemeClr val="dk1"/>
                          </a:solidFill>
                          <a:latin typeface="+mn-lt"/>
                          <a:ea typeface="+mn-ea"/>
                          <a:cs typeface="+mn-cs"/>
                        </a:rPr>
                        <a:t>Only in plant cells and fungi (chemically simpler)</a:t>
                      </a:r>
                      <a:endParaRPr lang="ar-IQ" dirty="0"/>
                    </a:p>
                  </a:txBody>
                  <a:tcPr/>
                </a:tc>
                <a:tc>
                  <a:txBody>
                    <a:bodyPr/>
                    <a:lstStyle/>
                    <a:p>
                      <a:pPr algn="ctr" rtl="1"/>
                      <a:r>
                        <a:rPr lang="en-US" sz="1800" b="1" kern="1200" dirty="0" smtClean="0">
                          <a:solidFill>
                            <a:schemeClr val="dk1"/>
                          </a:solidFill>
                          <a:latin typeface="+mn-lt"/>
                          <a:ea typeface="+mn-ea"/>
                          <a:cs typeface="+mn-cs"/>
                        </a:rPr>
                        <a:t>Cell wall</a:t>
                      </a:r>
                      <a:endParaRPr lang="ar-IQ" dirty="0"/>
                    </a:p>
                  </a:txBody>
                  <a:tcPr/>
                </a:tc>
              </a:tr>
              <a:tr h="627912">
                <a:tc>
                  <a:txBody>
                    <a:bodyPr/>
                    <a:lstStyle/>
                    <a:p>
                      <a:pPr algn="ctr" rtl="1"/>
                      <a:r>
                        <a:rPr lang="en-US" sz="1800" kern="1200" dirty="0" smtClean="0">
                          <a:solidFill>
                            <a:schemeClr val="dk1"/>
                          </a:solidFill>
                          <a:latin typeface="+mn-lt"/>
                          <a:ea typeface="+mn-ea"/>
                          <a:cs typeface="+mn-cs"/>
                        </a:rPr>
                        <a:t>Present</a:t>
                      </a:r>
                      <a:endParaRPr lang="ar-IQ" dirty="0"/>
                    </a:p>
                  </a:txBody>
                  <a:tcPr/>
                </a:tc>
                <a:tc>
                  <a:txBody>
                    <a:bodyPr/>
                    <a:lstStyle/>
                    <a:p>
                      <a:pPr algn="ctr" rtl="1"/>
                      <a:r>
                        <a:rPr lang="en-US" sz="1800" kern="1200" dirty="0" smtClean="0">
                          <a:solidFill>
                            <a:schemeClr val="dk1"/>
                          </a:solidFill>
                          <a:latin typeface="+mn-lt"/>
                          <a:ea typeface="+mn-ea"/>
                          <a:cs typeface="+mn-cs"/>
                        </a:rPr>
                        <a:t>Present</a:t>
                      </a:r>
                      <a:endParaRPr lang="ar-IQ" dirty="0"/>
                    </a:p>
                  </a:txBody>
                  <a:tcPr/>
                </a:tc>
                <a:tc>
                  <a:txBody>
                    <a:bodyPr/>
                    <a:lstStyle/>
                    <a:p>
                      <a:pPr algn="ctr" rtl="1"/>
                      <a:r>
                        <a:rPr lang="en-US" sz="1800" b="1" kern="1200" dirty="0" smtClean="0">
                          <a:solidFill>
                            <a:schemeClr val="dk1"/>
                          </a:solidFill>
                          <a:latin typeface="+mn-lt"/>
                          <a:ea typeface="+mn-ea"/>
                          <a:cs typeface="+mn-cs"/>
                        </a:rPr>
                        <a:t>Vacuoles</a:t>
                      </a:r>
                      <a:endParaRPr lang="ar-IQ" dirty="0"/>
                    </a:p>
                  </a:txBody>
                  <a:tcPr/>
                </a:tc>
              </a:tr>
              <a:tr h="627912">
                <a:tc>
                  <a:txBody>
                    <a:bodyPr/>
                    <a:lstStyle/>
                    <a:p>
                      <a:pPr algn="ctr" rtl="1"/>
                      <a:r>
                        <a:rPr lang="en-US" sz="1800" kern="1200" dirty="0" smtClean="0">
                          <a:solidFill>
                            <a:schemeClr val="dk1"/>
                          </a:solidFill>
                          <a:latin typeface="+mn-lt"/>
                          <a:ea typeface="+mn-ea"/>
                          <a:cs typeface="+mn-cs"/>
                        </a:rPr>
                        <a:t>1-10um</a:t>
                      </a:r>
                      <a:endParaRPr lang="ar-IQ" dirty="0"/>
                    </a:p>
                  </a:txBody>
                  <a:tcPr/>
                </a:tc>
                <a:tc>
                  <a:txBody>
                    <a:bodyPr/>
                    <a:lstStyle/>
                    <a:p>
                      <a:pPr algn="ctr" rtl="0">
                        <a:lnSpc>
                          <a:spcPct val="115000"/>
                        </a:lnSpc>
                        <a:spcBef>
                          <a:spcPts val="150"/>
                        </a:spcBef>
                        <a:spcAft>
                          <a:spcPts val="150"/>
                        </a:spcAft>
                      </a:pPr>
                      <a:r>
                        <a:rPr lang="en-US" sz="1400" dirty="0">
                          <a:solidFill>
                            <a:srgbClr val="000000"/>
                          </a:solidFill>
                          <a:latin typeface="Arial"/>
                          <a:ea typeface="Calibri"/>
                          <a:cs typeface="Arial"/>
                        </a:rPr>
                        <a:t>10-100um</a:t>
                      </a:r>
                      <a:endParaRPr lang="en-US" sz="1400" dirty="0">
                        <a:latin typeface="Calibri"/>
                        <a:ea typeface="Calibri"/>
                        <a:cs typeface="Arial"/>
                      </a:endParaRPr>
                    </a:p>
                  </a:txBody>
                  <a:tcPr marL="68580" marR="68580" marT="0" marB="0"/>
                </a:tc>
                <a:tc>
                  <a:txBody>
                    <a:bodyPr/>
                    <a:lstStyle/>
                    <a:p>
                      <a:pPr algn="ctr" rtl="1"/>
                      <a:r>
                        <a:rPr lang="en-US" sz="1800" b="1" kern="1200" dirty="0" smtClean="0">
                          <a:solidFill>
                            <a:schemeClr val="dk1"/>
                          </a:solidFill>
                          <a:latin typeface="+mn-lt"/>
                          <a:ea typeface="+mn-ea"/>
                          <a:cs typeface="+mn-cs"/>
                        </a:rPr>
                        <a:t>Cell size</a:t>
                      </a:r>
                      <a:endParaRPr lang="ar-IQ"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281</Words>
  <Application>Microsoft Office PowerPoint</Application>
  <PresentationFormat>عرض على الشاشة (3:4)‏</PresentationFormat>
  <Paragraphs>128</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تدفق</vt:lpstr>
      <vt:lpstr>الشريحة 1</vt:lpstr>
      <vt:lpstr>الشريحة 2</vt:lpstr>
      <vt:lpstr>الشريحة 3</vt:lpstr>
      <vt:lpstr>The Study of  how plants function : includes carbon assimilation , translocation of nutrients , growth and development, reaction to environmental responses and stress . </vt:lpstr>
      <vt:lpstr>الشريحة 5</vt:lpstr>
      <vt:lpstr>الشريحة 6</vt:lpstr>
      <vt:lpstr>The Differences between Eukaryotic Cell and Prokaryotic Cell </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30</cp:revision>
  <dcterms:created xsi:type="dcterms:W3CDTF">2018-02-24T22:04:23Z</dcterms:created>
  <dcterms:modified xsi:type="dcterms:W3CDTF">2018-12-26T07:08:22Z</dcterms:modified>
</cp:coreProperties>
</file>